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70" r:id="rId3"/>
    <p:sldId id="268" r:id="rId4"/>
    <p:sldId id="269" r:id="rId5"/>
    <p:sldId id="266"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6B5F"/>
    <a:srgbClr val="6ACF27"/>
    <a:srgbClr val="9AB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41" autoAdjust="0"/>
  </p:normalViewPr>
  <p:slideViewPr>
    <p:cSldViewPr snapToGrid="0">
      <p:cViewPr varScale="1">
        <p:scale>
          <a:sx n="81" d="100"/>
          <a:sy n="81" d="100"/>
        </p:scale>
        <p:origin x="21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latinLnBrk="0">
      <a:defRPr sz="1200">
        <a:latin typeface="+mn-lt"/>
        <a:ea typeface="+mn-ea"/>
        <a:cs typeface="+mn-cs"/>
        <a:sym typeface="Calibri"/>
      </a:defRPr>
    </a:lvl1pPr>
    <a:lvl2pPr indent="228600" algn="r" latinLnBrk="0">
      <a:defRPr sz="1200">
        <a:latin typeface="+mn-lt"/>
        <a:ea typeface="+mn-ea"/>
        <a:cs typeface="+mn-cs"/>
        <a:sym typeface="Calibri"/>
      </a:defRPr>
    </a:lvl2pPr>
    <a:lvl3pPr indent="457200" algn="r" latinLnBrk="0">
      <a:defRPr sz="1200">
        <a:latin typeface="+mn-lt"/>
        <a:ea typeface="+mn-ea"/>
        <a:cs typeface="+mn-cs"/>
        <a:sym typeface="Calibri"/>
      </a:defRPr>
    </a:lvl3pPr>
    <a:lvl4pPr indent="685800" algn="r" latinLnBrk="0">
      <a:defRPr sz="1200">
        <a:latin typeface="+mn-lt"/>
        <a:ea typeface="+mn-ea"/>
        <a:cs typeface="+mn-cs"/>
        <a:sym typeface="Calibri"/>
      </a:defRPr>
    </a:lvl4pPr>
    <a:lvl5pPr indent="914400" algn="r" latinLnBrk="0">
      <a:defRPr sz="1200">
        <a:latin typeface="+mn-lt"/>
        <a:ea typeface="+mn-ea"/>
        <a:cs typeface="+mn-cs"/>
        <a:sym typeface="Calibri"/>
      </a:defRPr>
    </a:lvl5pPr>
    <a:lvl6pPr indent="1143000" algn="r" latinLnBrk="0">
      <a:defRPr sz="1200">
        <a:latin typeface="+mn-lt"/>
        <a:ea typeface="+mn-ea"/>
        <a:cs typeface="+mn-cs"/>
        <a:sym typeface="Calibri"/>
      </a:defRPr>
    </a:lvl6pPr>
    <a:lvl7pPr indent="1371600" algn="r" latinLnBrk="0">
      <a:defRPr sz="1200">
        <a:latin typeface="+mn-lt"/>
        <a:ea typeface="+mn-ea"/>
        <a:cs typeface="+mn-cs"/>
        <a:sym typeface="Calibri"/>
      </a:defRPr>
    </a:lvl7pPr>
    <a:lvl8pPr indent="1600200" algn="r" latinLnBrk="0">
      <a:defRPr sz="1200">
        <a:latin typeface="+mn-lt"/>
        <a:ea typeface="+mn-ea"/>
        <a:cs typeface="+mn-cs"/>
        <a:sym typeface="Calibri"/>
      </a:defRPr>
    </a:lvl8pPr>
    <a:lvl9pPr indent="1828800" algn="r"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e-IL"/>
          </a:p>
        </p:txBody>
      </p:sp>
    </p:spTree>
    <p:extLst>
      <p:ext uri="{BB962C8B-B14F-4D97-AF65-F5344CB8AC3E}">
        <p14:creationId xmlns:p14="http://schemas.microsoft.com/office/powerpoint/2010/main" val="164297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spcBef>
                <a:spcPts val="0"/>
              </a:spcBef>
              <a:spcAft>
                <a:spcPts val="0"/>
              </a:spcAft>
            </a:pPr>
            <a:r>
              <a:rPr lang="en-US" b="0" i="0" u="none" strike="noStrike" dirty="0">
                <a:effectLst/>
              </a:rPr>
              <a:t>According to the World Health Organization, the primary medical system in West Africa for more than 70 percent of the population is herbal medicine.</a:t>
            </a:r>
            <a:endParaRPr lang="he-IL" dirty="0"/>
          </a:p>
          <a:p>
            <a:pPr algn="l"/>
            <a:r>
              <a:rPr lang="en-US" b="0" i="0" u="none" strike="noStrike" dirty="0">
                <a:effectLst/>
              </a:rPr>
              <a:t>In Ghana for example, </a:t>
            </a:r>
            <a:r>
              <a:rPr lang="en-US" dirty="0"/>
              <a:t>with a </a:t>
            </a:r>
            <a:r>
              <a:rPr lang="en-US" b="0" i="0" u="none" strike="noStrike" dirty="0">
                <a:effectLst/>
              </a:rPr>
              <a:t>population of 30 million, there are 100,000 herbalist doctors compared to 3200 western medicine doctors.</a:t>
            </a:r>
            <a:endParaRPr lang="en-US" dirty="0"/>
          </a:p>
          <a:p>
            <a:pPr algn="l"/>
            <a:r>
              <a:rPr lang="en-US" b="0" i="0" u="none" strike="noStrike" dirty="0">
                <a:effectLst/>
              </a:rPr>
              <a:t>However, following </a:t>
            </a:r>
            <a:r>
              <a:rPr lang="en-US" dirty="0"/>
              <a:t>processes of </a:t>
            </a:r>
            <a:r>
              <a:rPr lang="en-US" b="0" i="0" u="none" strike="noStrike" dirty="0">
                <a:effectLst/>
              </a:rPr>
              <a:t>modernization and urbanization, we are witnessing a decrease in trust</a:t>
            </a:r>
            <a:r>
              <a:rPr lang="en-US" dirty="0"/>
              <a:t> in traditional herbal care among the public</a:t>
            </a:r>
            <a:r>
              <a:rPr lang="en-US" b="0" i="0" u="none" strike="noStrike" dirty="0">
                <a:effectLst/>
              </a:rPr>
              <a:t>. </a:t>
            </a:r>
            <a:r>
              <a:rPr lang="en-US" dirty="0"/>
              <a:t>These new times are creating </a:t>
            </a:r>
            <a:r>
              <a:rPr lang="en-US" b="0" i="0" u="none" strike="noStrike" dirty="0">
                <a:effectLst/>
              </a:rPr>
              <a:t>a demand </a:t>
            </a:r>
            <a:r>
              <a:rPr lang="en-US" dirty="0"/>
              <a:t>, to standardize the sector - from </a:t>
            </a:r>
            <a:r>
              <a:rPr lang="en-US" b="0" i="0" u="none" strike="noStrike" dirty="0">
                <a:effectLst/>
              </a:rPr>
              <a:t>production, packaging, and training of </a:t>
            </a:r>
            <a:r>
              <a:rPr lang="en-US" dirty="0"/>
              <a:t>herbal </a:t>
            </a:r>
            <a:r>
              <a:rPr lang="en-US" b="0" i="0" u="none" strike="noStrike" dirty="0">
                <a:effectLst/>
              </a:rPr>
              <a:t>therapists. </a:t>
            </a:r>
            <a:endParaRPr lang="en-US" dirty="0"/>
          </a:p>
          <a:p>
            <a:pPr algn="l"/>
            <a:r>
              <a:rPr lang="en-US" b="0" i="0" u="none" strike="noStrike" dirty="0">
                <a:effectLst/>
              </a:rPr>
              <a:t>From conversations with </a:t>
            </a:r>
            <a:r>
              <a:rPr lang="en-US" dirty="0"/>
              <a:t>local </a:t>
            </a:r>
            <a:r>
              <a:rPr lang="en-US" b="0" i="0" u="none" strike="noStrike" dirty="0">
                <a:effectLst/>
              </a:rPr>
              <a:t>therapists, we realized that there are gaps in documentation and recipes, </a:t>
            </a:r>
            <a:r>
              <a:rPr lang="en-US" dirty="0"/>
              <a:t>and  </a:t>
            </a:r>
            <a:r>
              <a:rPr lang="en-US" b="0" i="0" u="none" strike="noStrike" dirty="0">
                <a:effectLst/>
              </a:rPr>
              <a:t>most of the knowledge</a:t>
            </a:r>
            <a:r>
              <a:rPr lang="en-US" b="0" i="0" dirty="0">
                <a:effectLst/>
              </a:rPr>
              <a:t> in the field</a:t>
            </a:r>
            <a:r>
              <a:rPr lang="en-US" b="0" i="0" u="none" strike="noStrike" dirty="0">
                <a:effectLst/>
              </a:rPr>
              <a:t> relies on verbal </a:t>
            </a:r>
            <a:r>
              <a:rPr lang="en-US" dirty="0"/>
              <a:t>communication </a:t>
            </a:r>
            <a:r>
              <a:rPr lang="en-US" b="0" i="0" u="none" strike="noStrike" dirty="0">
                <a:effectLst/>
              </a:rPr>
              <a:t>or hard-copies.</a:t>
            </a:r>
            <a:endParaRPr lang="en-US" dirty="0"/>
          </a:p>
          <a:p>
            <a:pPr algn="l"/>
            <a:r>
              <a:rPr lang="en-US" b="0" i="0" u="none" strike="noStrike" dirty="0">
                <a:effectLst/>
              </a:rPr>
              <a:t>The decrease in trust and interest, caused by the absence of digital information is a threat to the vital cultural, traditional and potent knowledge that is in danger of disappearing.</a:t>
            </a:r>
            <a:r>
              <a:rPr lang="en-US" dirty="0"/>
              <a:t> </a:t>
            </a:r>
            <a:endParaRPr lang="he-IL" dirty="0"/>
          </a:p>
          <a:p>
            <a:pPr algn="l"/>
            <a:endParaRPr lang="en-US" sz="1800" dirty="0">
              <a:latin typeface="Arial"/>
              <a:cs typeface="Arial"/>
            </a:endParaRPr>
          </a:p>
        </p:txBody>
      </p:sp>
    </p:spTree>
    <p:extLst>
      <p:ext uri="{BB962C8B-B14F-4D97-AF65-F5344CB8AC3E}">
        <p14:creationId xmlns:p14="http://schemas.microsoft.com/office/powerpoint/2010/main" val="165126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My name is Yaara and I am expert in the information systems. I recognized an opportunity </a:t>
            </a:r>
            <a:r>
              <a:rPr lang="en-US" b="0" i="0" u="none" strike="noStrike" dirty="0">
                <a:effectLst/>
              </a:rPr>
              <a:t>to </a:t>
            </a:r>
            <a:r>
              <a:rPr lang="en-US" dirty="0"/>
              <a:t>digitalize and preserve this vital knowledge</a:t>
            </a:r>
            <a:r>
              <a:rPr lang="en-US" b="0" i="0" u="none" strike="noStrike" dirty="0">
                <a:effectLst/>
              </a:rPr>
              <a:t>, </a:t>
            </a:r>
            <a:r>
              <a:rPr lang="en-US" dirty="0"/>
              <a:t>while making </a:t>
            </a:r>
            <a:r>
              <a:rPr lang="en-US" b="0" i="0" u="none" strike="noStrike" dirty="0">
                <a:effectLst/>
              </a:rPr>
              <a:t>the </a:t>
            </a:r>
            <a:r>
              <a:rPr lang="en-US" dirty="0"/>
              <a:t>most up-to-date and relevant data accessible to herbalist doctors </a:t>
            </a:r>
            <a:r>
              <a:rPr lang="en-US" b="0" i="0" u="none" strike="noStrike" dirty="0">
                <a:effectLst/>
              </a:rPr>
              <a:t>in West Africa.</a:t>
            </a:r>
            <a:r>
              <a:rPr lang="en-US" dirty="0"/>
              <a:t> </a:t>
            </a:r>
            <a:endParaRPr lang="he-IL" dirty="0"/>
          </a:p>
          <a:p>
            <a:pPr algn="l"/>
            <a:r>
              <a:rPr lang="en-US" dirty="0"/>
              <a:t>I am happy to present </a:t>
            </a:r>
            <a:r>
              <a:rPr lang="en-US" b="0" i="0" u="none" strike="noStrike" dirty="0">
                <a:effectLst/>
              </a:rPr>
              <a:t>to </a:t>
            </a:r>
            <a:r>
              <a:rPr lang="en-US" dirty="0"/>
              <a:t>you: Symbiosis -</a:t>
            </a:r>
            <a:r>
              <a:rPr lang="en-US" b="0" i="0" u="none" strike="noStrike" dirty="0">
                <a:effectLst/>
              </a:rPr>
              <a:t>the </a:t>
            </a:r>
            <a:r>
              <a:rPr lang="en-US" dirty="0"/>
              <a:t>first West African digital herbal encyclopedia</a:t>
            </a:r>
          </a:p>
          <a:p>
            <a:pPr algn="l"/>
            <a:r>
              <a:rPr lang="en-US" dirty="0"/>
              <a:t>Symbiosis is </a:t>
            </a:r>
            <a:r>
              <a:rPr lang="en-US" b="0" i="0" u="none" strike="noStrike" dirty="0">
                <a:effectLst/>
              </a:rPr>
              <a:t>a </a:t>
            </a:r>
            <a:r>
              <a:rPr lang="en-US" dirty="0"/>
              <a:t>digital platform that captures and shares all known information on medicinal plants </a:t>
            </a:r>
            <a:r>
              <a:rPr lang="en-US" b="0" i="0" u="none" strike="noStrike" dirty="0">
                <a:effectLst/>
              </a:rPr>
              <a:t>in </a:t>
            </a:r>
            <a:r>
              <a:rPr lang="en-US" dirty="0"/>
              <a:t>West Africa</a:t>
            </a:r>
            <a:r>
              <a:rPr lang="en-US" b="0" i="0" u="none" strike="noStrike" dirty="0">
                <a:effectLst/>
              </a:rPr>
              <a:t>. </a:t>
            </a:r>
            <a:r>
              <a:rPr lang="en-US" dirty="0"/>
              <a:t>It will include recipes and</a:t>
            </a:r>
            <a:r>
              <a:rPr lang="en-US" b="0" i="0" u="none" strike="noStrike" dirty="0">
                <a:effectLst/>
              </a:rPr>
              <a:t>, </a:t>
            </a:r>
            <a:r>
              <a:rPr lang="en-US" dirty="0"/>
              <a:t>instructions </a:t>
            </a:r>
            <a:r>
              <a:rPr lang="en-US" b="0" i="0" u="none" strike="noStrike" dirty="0">
                <a:effectLst/>
              </a:rPr>
              <a:t>for </a:t>
            </a:r>
            <a:r>
              <a:rPr lang="en-US" dirty="0"/>
              <a:t>safe use</a:t>
            </a:r>
            <a:r>
              <a:rPr lang="en-US" b="0" i="0" u="none" strike="noStrike" dirty="0">
                <a:effectLst/>
              </a:rPr>
              <a:t>, </a:t>
            </a:r>
            <a:r>
              <a:rPr lang="en-US" dirty="0"/>
              <a:t>along with the ability to order quality raw materials </a:t>
            </a:r>
            <a:r>
              <a:rPr lang="en-US" b="0" i="0" u="none" strike="noStrike" dirty="0">
                <a:effectLst/>
              </a:rPr>
              <a:t>and </a:t>
            </a:r>
            <a:r>
              <a:rPr lang="en-US" dirty="0"/>
              <a:t>share information between community members</a:t>
            </a:r>
            <a:r>
              <a:rPr lang="en-US" b="0" i="0" u="none" strike="noStrike" dirty="0">
                <a:effectLst/>
              </a:rPr>
              <a:t>. </a:t>
            </a:r>
            <a:endParaRPr lang="en-US" dirty="0"/>
          </a:p>
          <a:p>
            <a:pPr algn="l"/>
            <a:r>
              <a:rPr lang="en-US" sz="1800" dirty="0">
                <a:latin typeface="Arial"/>
                <a:cs typeface="Arial"/>
              </a:rPr>
              <a:t>We aspire for this platform to serve as a digitized version of the knowledge sharing and community ties that have preserved this information throughout generations.</a:t>
            </a:r>
          </a:p>
          <a:p>
            <a:pPr algn="l"/>
            <a:endParaRPr lang="en-US" sz="1800" dirty="0">
              <a:latin typeface="Arial"/>
              <a:cs typeface="Arial"/>
            </a:endParaRPr>
          </a:p>
        </p:txBody>
      </p:sp>
    </p:spTree>
    <p:extLst>
      <p:ext uri="{BB962C8B-B14F-4D97-AF65-F5344CB8AC3E}">
        <p14:creationId xmlns:p14="http://schemas.microsoft.com/office/powerpoint/2010/main" val="176052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Using a combination </a:t>
            </a:r>
            <a:r>
              <a:rPr lang="en-US" b="0" i="0" u="none" strike="noStrike" dirty="0">
                <a:effectLst/>
              </a:rPr>
              <a:t>of </a:t>
            </a:r>
            <a:r>
              <a:rPr lang="en-US" dirty="0"/>
              <a:t>traditional and scientific knowledge which our </a:t>
            </a:r>
            <a:r>
              <a:rPr lang="en-US" dirty="0" err="1"/>
              <a:t>plarform</a:t>
            </a:r>
            <a:r>
              <a:rPr lang="en-US" dirty="0"/>
              <a:t> provides __</a:t>
            </a:r>
            <a:endParaRPr lang="he-IL" dirty="0"/>
          </a:p>
          <a:p>
            <a:r>
              <a:rPr lang="en-US" dirty="0"/>
              <a:t>allow practitioners with more accurate</a:t>
            </a:r>
            <a:r>
              <a:rPr lang="en-US" b="0" i="0" u="none" strike="noStrike" dirty="0">
                <a:effectLst/>
              </a:rPr>
              <a:t>, </a:t>
            </a:r>
            <a:r>
              <a:rPr lang="en-US" dirty="0"/>
              <a:t>reliable and efficient sources </a:t>
            </a:r>
            <a:r>
              <a:rPr lang="en-US" b="0" i="0" u="none" strike="noStrike" dirty="0">
                <a:effectLst/>
              </a:rPr>
              <a:t>of </a:t>
            </a:r>
            <a:r>
              <a:rPr lang="en-US" dirty="0"/>
              <a:t>information </a:t>
            </a:r>
            <a:r>
              <a:rPr lang="en-US" b="0" i="0" u="none" strike="noStrike" dirty="0">
                <a:effectLst/>
              </a:rPr>
              <a:t>to </a:t>
            </a:r>
            <a:r>
              <a:rPr lang="en-US" dirty="0"/>
              <a:t>bring about healing </a:t>
            </a:r>
            <a:r>
              <a:rPr lang="en-US" b="0" i="0" u="none" strike="noStrike" dirty="0">
                <a:effectLst/>
              </a:rPr>
              <a:t>in a </a:t>
            </a:r>
            <a:r>
              <a:rPr lang="en-US" dirty="0"/>
              <a:t>safer </a:t>
            </a:r>
            <a:r>
              <a:rPr lang="en-US" b="0" i="0" u="none" strike="noStrike" dirty="0">
                <a:effectLst/>
              </a:rPr>
              <a:t>and </a:t>
            </a:r>
            <a:r>
              <a:rPr lang="en-US" dirty="0"/>
              <a:t>relevant way to millions </a:t>
            </a:r>
            <a:r>
              <a:rPr lang="en-US" b="0" i="0" u="none" strike="noStrike" dirty="0">
                <a:effectLst/>
              </a:rPr>
              <a:t>of </a:t>
            </a:r>
            <a:r>
              <a:rPr lang="en-US" dirty="0"/>
              <a:t>people who rely on this service as their primary care</a:t>
            </a:r>
            <a:r>
              <a:rPr lang="en-US" b="0" i="0" u="none" strike="noStrike" dirty="0">
                <a:effectLst/>
              </a:rPr>
              <a:t>. </a:t>
            </a:r>
            <a:endParaRPr lang="en-US" dirty="0"/>
          </a:p>
          <a:p>
            <a:r>
              <a:rPr lang="en-US" dirty="0"/>
              <a:t>Connecting traditional </a:t>
            </a:r>
            <a:r>
              <a:rPr lang="en-US" b="0" i="0" u="none" strike="noStrike" dirty="0">
                <a:effectLst/>
              </a:rPr>
              <a:t>knowledge </a:t>
            </a:r>
            <a:r>
              <a:rPr lang="en-US" dirty="0"/>
              <a:t>that has been kept within </a:t>
            </a:r>
            <a:r>
              <a:rPr lang="en-US" b="0" i="0" u="none" strike="noStrike" dirty="0">
                <a:effectLst/>
              </a:rPr>
              <a:t>the </a:t>
            </a:r>
            <a:r>
              <a:rPr lang="en-US" dirty="0"/>
              <a:t>minds </a:t>
            </a:r>
            <a:r>
              <a:rPr lang="en-US" b="0" i="0" u="none" strike="noStrike" dirty="0">
                <a:effectLst/>
              </a:rPr>
              <a:t>of </a:t>
            </a:r>
            <a:r>
              <a:rPr lang="en-US" dirty="0"/>
              <a:t>an aging generation </a:t>
            </a:r>
            <a:r>
              <a:rPr lang="en-US" b="0" i="0" u="none" strike="noStrike" dirty="0">
                <a:effectLst/>
              </a:rPr>
              <a:t>to the </a:t>
            </a:r>
            <a:r>
              <a:rPr lang="en-US" dirty="0"/>
              <a:t>forefront of modern digitized healthcare - preserving these natural indigenous medical technologies for the future of not only West Africans</a:t>
            </a:r>
            <a:r>
              <a:rPr lang="en-US" b="0" i="0" u="none" strike="noStrike" dirty="0">
                <a:effectLst/>
              </a:rPr>
              <a:t>, </a:t>
            </a:r>
            <a:r>
              <a:rPr lang="en-US" dirty="0"/>
              <a:t>but the whole world</a:t>
            </a:r>
            <a:r>
              <a:rPr lang="en-US" b="0" i="0" u="none" strike="noStrike" dirty="0">
                <a:effectLst/>
              </a:rPr>
              <a:t>.</a:t>
            </a:r>
            <a:r>
              <a:rPr lang="en-US" dirty="0"/>
              <a:t> </a:t>
            </a:r>
            <a:endParaRPr lang="he-IL" dirty="0"/>
          </a:p>
          <a:p>
            <a:endParaRPr lang="en-US" sz="1800" dirty="0">
              <a:latin typeface="Arial"/>
              <a:cs typeface="Arial"/>
            </a:endParaRPr>
          </a:p>
        </p:txBody>
      </p:sp>
    </p:spTree>
    <p:extLst>
      <p:ext uri="{BB962C8B-B14F-4D97-AF65-F5344CB8AC3E}">
        <p14:creationId xmlns:p14="http://schemas.microsoft.com/office/powerpoint/2010/main" val="14942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spcBef>
                <a:spcPts val="0"/>
              </a:spcBef>
              <a:spcAft>
                <a:spcPts val="0"/>
              </a:spcAft>
            </a:pPr>
            <a:r>
              <a:rPr lang="en-US" sz="1200" b="0" i="0" u="none" strike="noStrike" dirty="0">
                <a:solidFill>
                  <a:srgbClr val="000000"/>
                </a:solidFill>
                <a:effectLst/>
                <a:latin typeface="Arial" panose="020B0604020202020204" pitchFamily="34" charset="0"/>
              </a:rPr>
              <a:t>Sounds dreamy? Symbiosis is a platform that will allow this. We are already in the stage of developing our first prototype and we expect to be able to validate our product with first end-users soon.</a:t>
            </a:r>
          </a:p>
          <a:p>
            <a:pPr algn="l" rtl="0">
              <a:spcBef>
                <a:spcPts val="0"/>
              </a:spcBef>
              <a:spcAft>
                <a:spcPts val="0"/>
              </a:spcAft>
            </a:pPr>
            <a:r>
              <a:rPr lang="en-US" sz="1200" b="0" i="0" u="none" strike="noStrike" dirty="0">
                <a:solidFill>
                  <a:srgbClr val="000000"/>
                </a:solidFill>
                <a:effectLst/>
                <a:latin typeface="Arial" panose="020B0604020202020204" pitchFamily="34" charset="0"/>
              </a:rPr>
              <a:t>Now, Symbiosis is looking for its next step. If this topic touches you as well, and you care about the future of West Africa’s healthcare, please come speak to us. We are open to collaboration and look forward to hearing your feedback</a:t>
            </a:r>
          </a:p>
          <a:p>
            <a:endParaRPr lang="he-IL" dirty="0"/>
          </a:p>
        </p:txBody>
      </p:sp>
    </p:spTree>
    <p:extLst>
      <p:ext uri="{BB962C8B-B14F-4D97-AF65-F5344CB8AC3E}">
        <p14:creationId xmlns:p14="http://schemas.microsoft.com/office/powerpoint/2010/main" val="22951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כותרת ותוכן">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כותרת מקטע עליונה">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שני תכנים">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השוואה">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מציין מיקום טקסט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כותרת בלבד">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ריק">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תוכן עם כיתוב">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מציין מיקום טקסט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תמונה עם כיתוב">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מציין מיקום של תמונה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200" y="6414760"/>
            <a:ext cx="258624" cy="248305"/>
          </a:xfrm>
          <a:prstGeom prst="rect">
            <a:avLst/>
          </a:prstGeom>
          <a:ln w="12700">
            <a:miter lim="400000"/>
          </a:ln>
        </p:spPr>
        <p:txBody>
          <a:bodyPr wrap="none" lIns="45719" rIns="45719" anchor="ctr">
            <a:spAutoFit/>
          </a:bodyPr>
          <a:lstStyle>
            <a:lvl1pPr algn="l">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r"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6BDDD958-5D71-0836-0379-4924BDC7C407}"/>
              </a:ext>
            </a:extLst>
          </p:cNvPr>
          <p:cNvPicPr>
            <a:picLocks noChangeAspect="1"/>
          </p:cNvPicPr>
          <p:nvPr/>
        </p:nvPicPr>
        <p:blipFill>
          <a:blip r:embed="rId5">
            <a:alphaModFix amt="50210"/>
          </a:blip>
          <a:stretch>
            <a:fillRect/>
          </a:stretch>
        </p:blipFill>
        <p:spPr>
          <a:xfrm>
            <a:off x="1111312" y="45583"/>
            <a:ext cx="10294913" cy="6858001"/>
          </a:xfrm>
          <a:prstGeom prst="rect">
            <a:avLst/>
          </a:prstGeom>
          <a:ln w="12700">
            <a:miter lim="400000"/>
          </a:ln>
        </p:spPr>
      </p:pic>
      <p:sp>
        <p:nvSpPr>
          <p:cNvPr id="94" name="Text"/>
          <p:cNvSpPr txBox="1"/>
          <p:nvPr/>
        </p:nvSpPr>
        <p:spPr>
          <a:xfrm>
            <a:off x="-2070925" y="-74296"/>
            <a:ext cx="13383844" cy="7006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endParaRPr/>
          </a:p>
        </p:txBody>
      </p:sp>
      <p:pic>
        <p:nvPicPr>
          <p:cNvPr id="5" name="Audio 4">
            <a:hlinkClick r:id="" action="ppaction://media"/>
            <a:extLst>
              <a:ext uri="{FF2B5EF4-FFF2-40B4-BE49-F238E27FC236}">
                <a16:creationId xmlns:a16="http://schemas.microsoft.com/office/drawing/2014/main" id="{753713F5-4046-0276-5F8A-4E42D2EA54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44262"/>
            <a:ext cx="406400" cy="406400"/>
          </a:xfrm>
          <a:prstGeom prst="rect">
            <a:avLst/>
          </a:prstGeom>
        </p:spPr>
      </p:pic>
      <p:pic>
        <p:nvPicPr>
          <p:cNvPr id="6" name="Picture 6">
            <a:extLst>
              <a:ext uri="{FF2B5EF4-FFF2-40B4-BE49-F238E27FC236}">
                <a16:creationId xmlns:a16="http://schemas.microsoft.com/office/drawing/2014/main" id="{11F8DAD4-9FC2-5226-110A-0A67F7C9A355}"/>
              </a:ext>
            </a:extLst>
          </p:cNvPr>
          <p:cNvPicPr>
            <a:picLocks noChangeAspect="1"/>
          </p:cNvPicPr>
          <p:nvPr/>
        </p:nvPicPr>
        <p:blipFill>
          <a:blip r:embed="rId7"/>
          <a:stretch>
            <a:fillRect/>
          </a:stretch>
        </p:blipFill>
        <p:spPr>
          <a:xfrm>
            <a:off x="-4063340" y="4776969"/>
            <a:ext cx="2743200" cy="1467293"/>
          </a:xfrm>
          <a:prstGeom prst="rect">
            <a:avLst/>
          </a:prstGeom>
        </p:spPr>
      </p:pic>
      <p:grpSp>
        <p:nvGrpSpPr>
          <p:cNvPr id="3" name="Group">
            <a:extLst>
              <a:ext uri="{FF2B5EF4-FFF2-40B4-BE49-F238E27FC236}">
                <a16:creationId xmlns:a16="http://schemas.microsoft.com/office/drawing/2014/main" id="{D3360FFE-5E19-76D1-D198-55BA86BDC6E1}"/>
              </a:ext>
            </a:extLst>
          </p:cNvPr>
          <p:cNvGrpSpPr/>
          <p:nvPr/>
        </p:nvGrpSpPr>
        <p:grpSpPr>
          <a:xfrm>
            <a:off x="5044694" y="2415652"/>
            <a:ext cx="2926912" cy="3293104"/>
            <a:chOff x="-38100" y="-38099"/>
            <a:chExt cx="2926910" cy="3293103"/>
          </a:xfrm>
        </p:grpSpPr>
        <p:grpSp>
          <p:nvGrpSpPr>
            <p:cNvPr id="4" name="Rectangle">
              <a:extLst>
                <a:ext uri="{FF2B5EF4-FFF2-40B4-BE49-F238E27FC236}">
                  <a16:creationId xmlns:a16="http://schemas.microsoft.com/office/drawing/2014/main" id="{65365D7A-6391-FAB4-7F5E-A525C0B3B9DB}"/>
                </a:ext>
              </a:extLst>
            </p:cNvPr>
            <p:cNvGrpSpPr/>
            <p:nvPr/>
          </p:nvGrpSpPr>
          <p:grpSpPr>
            <a:xfrm>
              <a:off x="-38101" y="-38100"/>
              <a:ext cx="2926912" cy="3293104"/>
              <a:chOff x="0" y="0"/>
              <a:chExt cx="2926910" cy="3293103"/>
            </a:xfrm>
          </p:grpSpPr>
          <p:sp>
            <p:nvSpPr>
              <p:cNvPr id="8" name="Rectangle">
                <a:extLst>
                  <a:ext uri="{FF2B5EF4-FFF2-40B4-BE49-F238E27FC236}">
                    <a16:creationId xmlns:a16="http://schemas.microsoft.com/office/drawing/2014/main" id="{2D4BA710-1515-B108-8D48-862302541CF2}"/>
                  </a:ext>
                </a:extLst>
              </p:cNvPr>
              <p:cNvSpPr/>
              <p:nvPr/>
            </p:nvSpPr>
            <p:spPr>
              <a:xfrm>
                <a:off x="38100" y="38100"/>
                <a:ext cx="2850711" cy="3216904"/>
              </a:xfrm>
              <a:prstGeom prst="rect">
                <a:avLst/>
              </a:prstGeom>
              <a:solidFill>
                <a:srgbClr val="F5F2E1"/>
              </a:solidFill>
              <a:ln>
                <a:noFill/>
              </a:ln>
              <a:effectLst/>
            </p:spPr>
            <p:txBody>
              <a:bodyPr wrap="square" lIns="45719" tIns="45719" rIns="45719" bIns="45719" numCol="1" anchor="ctr">
                <a:noAutofit/>
              </a:bodyPr>
              <a:lstStyle/>
              <a:p>
                <a:endParaRPr/>
              </a:p>
            </p:txBody>
          </p:sp>
          <p:pic>
            <p:nvPicPr>
              <p:cNvPr id="9" name="Rectangle Rectangle" descr="Rectangle Rectangle">
                <a:extLst>
                  <a:ext uri="{FF2B5EF4-FFF2-40B4-BE49-F238E27FC236}">
                    <a16:creationId xmlns:a16="http://schemas.microsoft.com/office/drawing/2014/main" id="{64095EB3-98ED-4B7A-D1FC-987F2B368B91}"/>
                  </a:ext>
                </a:extLst>
              </p:cNvPr>
              <p:cNvPicPr>
                <a:picLocks/>
              </p:cNvPicPr>
              <p:nvPr/>
            </p:nvPicPr>
            <p:blipFill>
              <a:blip r:embed="rId8"/>
              <a:stretch>
                <a:fillRect/>
              </a:stretch>
            </p:blipFill>
            <p:spPr>
              <a:xfrm>
                <a:off x="-1" y="0"/>
                <a:ext cx="2926912" cy="3293104"/>
              </a:xfrm>
              <a:prstGeom prst="rect">
                <a:avLst/>
              </a:prstGeom>
              <a:effectLst/>
            </p:spPr>
          </p:pic>
        </p:grpSp>
        <p:pic>
          <p:nvPicPr>
            <p:cNvPr id="7" name="Symbbiosis-11.png" descr="Symbbiosis-11.png">
              <a:extLst>
                <a:ext uri="{FF2B5EF4-FFF2-40B4-BE49-F238E27FC236}">
                  <a16:creationId xmlns:a16="http://schemas.microsoft.com/office/drawing/2014/main" id="{5B2E4D37-D2E2-7762-013E-8C48C141D584}"/>
                </a:ext>
              </a:extLst>
            </p:cNvPr>
            <p:cNvPicPr>
              <a:picLocks noChangeAspect="1"/>
            </p:cNvPicPr>
            <p:nvPr/>
          </p:nvPicPr>
          <p:blipFill>
            <a:blip r:embed="rId9"/>
            <a:stretch>
              <a:fillRect/>
            </a:stretch>
          </p:blipFill>
          <p:spPr>
            <a:xfrm>
              <a:off x="364011" y="309393"/>
              <a:ext cx="2394672" cy="2712197"/>
            </a:xfrm>
            <a:prstGeom prst="rect">
              <a:avLst/>
            </a:prstGeom>
            <a:ln w="12700" cap="flat">
              <a:noFill/>
              <a:miter lim="400000"/>
            </a:ln>
            <a:effectLst/>
          </p:spPr>
        </p:pic>
      </p:grpSp>
    </p:spTree>
  </p:cSld>
  <p:clrMapOvr>
    <a:masterClrMapping/>
  </p:clrMapOvr>
  <p:transition spd="med" advTm="18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HERBAL HEALTH CARE"/>
          <p:cNvSpPr txBox="1"/>
          <p:nvPr/>
        </p:nvSpPr>
        <p:spPr>
          <a:xfrm>
            <a:off x="2186503" y="248568"/>
            <a:ext cx="9766300" cy="70788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spAutoFit/>
          </a:bodyPr>
          <a:lstStyle>
            <a:lvl1pPr algn="l">
              <a:defRPr sz="5100">
                <a:latin typeface="Cutive Mono Regular"/>
                <a:ea typeface="Cutive Mono Regular"/>
                <a:cs typeface="Cutive Mono Regular"/>
                <a:sym typeface="Cutive Mono Regular"/>
              </a:defRPr>
            </a:lvl1pPr>
          </a:lstStyle>
          <a:p>
            <a:r>
              <a:rPr lang="en-US" sz="4000" b="1" dirty="0">
                <a:solidFill>
                  <a:schemeClr val="bg2"/>
                </a:solidFill>
                <a:latin typeface="helvetica"/>
              </a:rPr>
              <a:t>Herbal healthcare today</a:t>
            </a:r>
            <a:endParaRPr lang="he-IL"/>
          </a:p>
        </p:txBody>
      </p:sp>
      <p:pic>
        <p:nvPicPr>
          <p:cNvPr id="8" name="Graphic 7">
            <a:extLst>
              <a:ext uri="{FF2B5EF4-FFF2-40B4-BE49-F238E27FC236}">
                <a16:creationId xmlns:a16="http://schemas.microsoft.com/office/drawing/2014/main" id="{F76D172C-31BD-6669-2DF6-C966B065EFC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801" r="43959" b="43159"/>
          <a:stretch/>
        </p:blipFill>
        <p:spPr>
          <a:xfrm>
            <a:off x="-3936258" y="601485"/>
            <a:ext cx="3559976" cy="2867530"/>
          </a:xfrm>
          <a:prstGeom prst="rect">
            <a:avLst/>
          </a:prstGeom>
        </p:spPr>
      </p:pic>
      <p:pic>
        <p:nvPicPr>
          <p:cNvPr id="241" name="Symbbiosis-11.png" descr="Symbbiosis-11.png">
            <a:extLst>
              <a:ext uri="{FF2B5EF4-FFF2-40B4-BE49-F238E27FC236}">
                <a16:creationId xmlns:a16="http://schemas.microsoft.com/office/drawing/2014/main" id="{5EFD04B8-E0C8-A182-A10E-1B55DBC46281}"/>
              </a:ext>
            </a:extLst>
          </p:cNvPr>
          <p:cNvPicPr>
            <a:picLocks noChangeAspect="1"/>
          </p:cNvPicPr>
          <p:nvPr/>
        </p:nvPicPr>
        <p:blipFill>
          <a:blip r:embed="rId5"/>
          <a:stretch>
            <a:fillRect/>
          </a:stretch>
        </p:blipFill>
        <p:spPr>
          <a:xfrm>
            <a:off x="657010" y="251788"/>
            <a:ext cx="1035221" cy="1150267"/>
          </a:xfrm>
          <a:prstGeom prst="rect">
            <a:avLst/>
          </a:prstGeom>
          <a:ln w="12700" cap="flat">
            <a:noFill/>
            <a:miter lim="400000"/>
          </a:ln>
          <a:effectLst/>
        </p:spPr>
      </p:pic>
      <p:pic>
        <p:nvPicPr>
          <p:cNvPr id="52" name="Picture 52" descr="A picture containing sunburst chart&#10;&#10;Description automatically generated">
            <a:extLst>
              <a:ext uri="{FF2B5EF4-FFF2-40B4-BE49-F238E27FC236}">
                <a16:creationId xmlns:a16="http://schemas.microsoft.com/office/drawing/2014/main" id="{4618D3B6-F23D-A283-D815-1577BDDF7D6D}"/>
              </a:ext>
            </a:extLst>
          </p:cNvPr>
          <p:cNvPicPr>
            <a:picLocks noChangeAspect="1"/>
          </p:cNvPicPr>
          <p:nvPr/>
        </p:nvPicPr>
        <p:blipFill>
          <a:blip r:embed="rId6"/>
          <a:stretch>
            <a:fillRect/>
          </a:stretch>
        </p:blipFill>
        <p:spPr>
          <a:xfrm>
            <a:off x="161648" y="502275"/>
            <a:ext cx="11821821" cy="6768870"/>
          </a:xfrm>
          <a:prstGeom prst="rect">
            <a:avLst/>
          </a:prstGeom>
        </p:spPr>
      </p:pic>
      <p:sp>
        <p:nvSpPr>
          <p:cNvPr id="53" name="TextBox 52">
            <a:extLst>
              <a:ext uri="{FF2B5EF4-FFF2-40B4-BE49-F238E27FC236}">
                <a16:creationId xmlns:a16="http://schemas.microsoft.com/office/drawing/2014/main" id="{F7BD43F8-E0F9-A07A-ACCA-3B72C4E7BD20}"/>
              </a:ext>
            </a:extLst>
          </p:cNvPr>
          <p:cNvSpPr txBox="1"/>
          <p:nvPr/>
        </p:nvSpPr>
        <p:spPr>
          <a:xfrm>
            <a:off x="1442063" y="2212258"/>
            <a:ext cx="2294193"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marR="0" indent="-285750" defTabSz="914400">
              <a:lnSpc>
                <a:spcPct val="100000"/>
              </a:lnSpc>
              <a:spcBef>
                <a:spcPts val="0"/>
              </a:spcBef>
              <a:spcAft>
                <a:spcPts val="0"/>
              </a:spcAft>
              <a:buFont typeface="Arial"/>
              <a:buChar char="•"/>
              <a:tabLst/>
            </a:pPr>
            <a:endParaRPr lang="he-IL" sz="1800" b="0" i="0" u="none" strike="noStrike" cap="none" spc="0" normalizeH="0" baseline="0">
              <a:ln>
                <a:noFill/>
              </a:ln>
              <a:effectLst/>
              <a:uFillTx/>
              <a:ea typeface="+mn-lt"/>
              <a:cs typeface="+mn-lt"/>
            </a:endParaRPr>
          </a:p>
          <a:p>
            <a:pPr lvl="1" indent="0" algn="l"/>
            <a:endParaRPr lang="en-US">
              <a:ea typeface="+mn-lt"/>
              <a:cs typeface="+mn-lt"/>
            </a:endParaRPr>
          </a:p>
          <a:p>
            <a:pPr lvl="1" indent="0" algn="l"/>
            <a:r>
              <a:rPr lang="en-US" dirty="0">
                <a:ea typeface="+mn-lt"/>
                <a:cs typeface="+mn-lt"/>
              </a:rPr>
              <a:t>Primary care of more than 70 % </a:t>
            </a:r>
            <a:endParaRPr lang="he-IL" dirty="0">
              <a:ea typeface="+mn-lt"/>
              <a:cs typeface="+mn-lt"/>
            </a:endParaRPr>
          </a:p>
          <a:p>
            <a:pPr lvl="1" indent="0" algn="l"/>
            <a:r>
              <a:rPr lang="en-US" dirty="0">
                <a:ea typeface="+mn-lt"/>
                <a:cs typeface="+mn-lt"/>
              </a:rPr>
              <a:t>of the population</a:t>
            </a:r>
            <a:endParaRPr lang="he-IL" dirty="0">
              <a:ea typeface="+mn-lt"/>
              <a:cs typeface="+mn-lt"/>
            </a:endParaRPr>
          </a:p>
          <a:p>
            <a:pPr lvl="1" indent="0" algn="l"/>
            <a:endParaRPr lang="en-US">
              <a:ea typeface="+mn-lt"/>
              <a:cs typeface="+mn-lt"/>
            </a:endParaRPr>
          </a:p>
          <a:p>
            <a:pPr lvl="1" indent="0" algn="l"/>
            <a:endParaRPr lang="en-US">
              <a:ea typeface="+mn-lt"/>
              <a:cs typeface="+mn-lt"/>
            </a:endParaRPr>
          </a:p>
          <a:p>
            <a:pPr lvl="1" indent="0" algn="l"/>
            <a:endParaRPr lang="en-US">
              <a:ea typeface="+mn-lt"/>
              <a:cs typeface="+mn-lt"/>
            </a:endParaRPr>
          </a:p>
          <a:p>
            <a:pPr lvl="1" indent="0" algn="l"/>
            <a:endParaRPr lang="en-US">
              <a:ea typeface="+mn-lt"/>
              <a:cs typeface="+mn-lt"/>
            </a:endParaRPr>
          </a:p>
          <a:p>
            <a:pPr lvl="1" indent="0" algn="l"/>
            <a:endParaRPr lang="en-US">
              <a:ea typeface="+mn-lt"/>
              <a:cs typeface="+mn-lt"/>
            </a:endParaRPr>
          </a:p>
          <a:p>
            <a:pPr lvl="1" indent="0" algn="l"/>
            <a:endParaRPr lang="en-US">
              <a:ea typeface="+mn-lt"/>
              <a:cs typeface="+mn-lt"/>
            </a:endParaRPr>
          </a:p>
          <a:p>
            <a:pPr lvl="1" indent="0" algn="l"/>
            <a:r>
              <a:rPr lang="en-US" dirty="0">
                <a:ea typeface="+mn-lt"/>
                <a:cs typeface="+mn-lt"/>
              </a:rPr>
              <a:t>Four times more</a:t>
            </a:r>
            <a:endParaRPr lang="he-IL" dirty="0">
              <a:ea typeface="+mn-lt"/>
              <a:cs typeface="+mn-lt"/>
            </a:endParaRPr>
          </a:p>
          <a:p>
            <a:pPr lvl="1" indent="0" algn="l"/>
            <a:r>
              <a:rPr lang="en-US" dirty="0">
                <a:ea typeface="+mn-lt"/>
                <a:cs typeface="+mn-lt"/>
              </a:rPr>
              <a:t> herbal doctors than western doctors</a:t>
            </a:r>
            <a:endParaRPr lang="he-IL" dirty="0"/>
          </a:p>
          <a:p>
            <a:endParaRPr lang="he-IL">
              <a:ea typeface="+mn-lt"/>
              <a:cs typeface="+mn-lt"/>
            </a:endParaRPr>
          </a:p>
        </p:txBody>
      </p:sp>
      <p:sp>
        <p:nvSpPr>
          <p:cNvPr id="54" name="TextBox 53">
            <a:extLst>
              <a:ext uri="{FF2B5EF4-FFF2-40B4-BE49-F238E27FC236}">
                <a16:creationId xmlns:a16="http://schemas.microsoft.com/office/drawing/2014/main" id="{EB6F961C-179B-969D-37AC-062BBEFEB692}"/>
              </a:ext>
            </a:extLst>
          </p:cNvPr>
          <p:cNvSpPr txBox="1"/>
          <p:nvPr/>
        </p:nvSpPr>
        <p:spPr>
          <a:xfrm>
            <a:off x="8980127" y="2032000"/>
            <a:ext cx="22941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marR="0" indent="-285750" defTabSz="914400">
              <a:lnSpc>
                <a:spcPct val="100000"/>
              </a:lnSpc>
              <a:spcBef>
                <a:spcPts val="0"/>
              </a:spcBef>
              <a:spcAft>
                <a:spcPts val="0"/>
              </a:spcAft>
              <a:buFont typeface="Arial"/>
              <a:buChar char="•"/>
              <a:tabLst/>
            </a:pPr>
            <a:endParaRPr lang="he-IL" sz="1800" b="0" i="0" u="none" strike="noStrike" cap="none" spc="0" normalizeH="0" baseline="0">
              <a:ln>
                <a:noFill/>
              </a:ln>
              <a:effectLst/>
              <a:uFillTx/>
              <a:ea typeface="+mn-lt"/>
              <a:cs typeface="+mn-lt"/>
            </a:endParaRPr>
          </a:p>
        </p:txBody>
      </p:sp>
      <p:sp>
        <p:nvSpPr>
          <p:cNvPr id="55" name="TextBox 54">
            <a:extLst>
              <a:ext uri="{FF2B5EF4-FFF2-40B4-BE49-F238E27FC236}">
                <a16:creationId xmlns:a16="http://schemas.microsoft.com/office/drawing/2014/main" id="{2A860375-405F-8B45-5A75-46A0D0E6CC03}"/>
              </a:ext>
            </a:extLst>
          </p:cNvPr>
          <p:cNvSpPr txBox="1"/>
          <p:nvPr/>
        </p:nvSpPr>
        <p:spPr>
          <a:xfrm>
            <a:off x="9300215" y="2266462"/>
            <a:ext cx="1900543"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l"/>
            <a:endParaRPr lang="en-US">
              <a:ea typeface="+mn-lt"/>
              <a:cs typeface="+mn-lt"/>
            </a:endParaRPr>
          </a:p>
          <a:p>
            <a:pPr algn="l"/>
            <a:endParaRPr lang="en-US">
              <a:ea typeface="+mn-lt"/>
              <a:cs typeface="+mn-lt"/>
            </a:endParaRPr>
          </a:p>
          <a:p>
            <a:pPr algn="l"/>
            <a:r>
              <a:rPr lang="en-US" dirty="0">
                <a:ea typeface="+mn-lt"/>
                <a:cs typeface="+mn-lt"/>
              </a:rPr>
              <a:t>Decrease among</a:t>
            </a:r>
            <a:endParaRPr lang="he-IL" dirty="0">
              <a:ea typeface="+mn-lt"/>
              <a:cs typeface="+mn-lt"/>
            </a:endParaRPr>
          </a:p>
          <a:p>
            <a:pPr algn="l"/>
            <a:r>
              <a:rPr lang="en-US" dirty="0">
                <a:ea typeface="+mn-lt"/>
                <a:cs typeface="+mn-lt"/>
              </a:rPr>
              <a:t>the public trust</a:t>
            </a:r>
            <a:endParaRPr lang="he-IL" dirty="0"/>
          </a:p>
          <a:p>
            <a:pPr marL="285750" indent="-285750" algn="l">
              <a:buFont typeface="Arial"/>
              <a:buChar char="•"/>
            </a:pPr>
            <a:endParaRPr lang="he-IL">
              <a:ea typeface="+mn-lt"/>
              <a:cs typeface="+mn-lt"/>
            </a:endParaRPr>
          </a:p>
          <a:p>
            <a:pPr lvl="1" indent="0" algn="l"/>
            <a:endParaRPr lang="en-US">
              <a:ea typeface="+mn-lt"/>
              <a:cs typeface="+mn-lt"/>
            </a:endParaRPr>
          </a:p>
          <a:p>
            <a:pPr lvl="1" indent="0" algn="l">
              <a:buFont typeface="Arial"/>
            </a:pPr>
            <a:endParaRPr lang="en-US">
              <a:ea typeface="+mn-lt"/>
              <a:cs typeface="+mn-lt"/>
            </a:endParaRPr>
          </a:p>
          <a:p>
            <a:pPr lvl="1" indent="0" algn="l">
              <a:buFont typeface="Arial"/>
            </a:pPr>
            <a:endParaRPr lang="en-US">
              <a:ea typeface="+mn-lt"/>
              <a:cs typeface="+mn-lt"/>
            </a:endParaRPr>
          </a:p>
          <a:p>
            <a:pPr lvl="1" indent="0" algn="l">
              <a:buFont typeface="Arial"/>
            </a:pPr>
            <a:endParaRPr lang="en-US">
              <a:ea typeface="+mn-lt"/>
              <a:cs typeface="+mn-lt"/>
            </a:endParaRPr>
          </a:p>
          <a:p>
            <a:pPr lvl="1" indent="0" algn="l">
              <a:buFont typeface="Arial"/>
            </a:pPr>
            <a:endParaRPr lang="en-US">
              <a:ea typeface="+mn-lt"/>
              <a:cs typeface="+mn-lt"/>
            </a:endParaRPr>
          </a:p>
          <a:p>
            <a:pPr lvl="1" indent="0" algn="l">
              <a:buFont typeface="Arial"/>
            </a:pPr>
            <a:endParaRPr lang="en-US">
              <a:ea typeface="+mn-lt"/>
              <a:cs typeface="+mn-lt"/>
            </a:endParaRPr>
          </a:p>
          <a:p>
            <a:pPr indent="0" algn="l"/>
            <a:r>
              <a:rPr lang="en-US" dirty="0">
                <a:ea typeface="+mn-lt"/>
                <a:cs typeface="+mn-lt"/>
              </a:rPr>
              <a:t>Lack of digital</a:t>
            </a:r>
            <a:endParaRPr lang="he-IL" dirty="0">
              <a:ea typeface="+mn-lt"/>
              <a:cs typeface="+mn-lt"/>
            </a:endParaRPr>
          </a:p>
          <a:p>
            <a:pPr indent="0" algn="l"/>
            <a:r>
              <a:rPr lang="en-US" dirty="0">
                <a:ea typeface="+mn-lt"/>
                <a:cs typeface="+mn-lt"/>
              </a:rPr>
              <a:t>resources </a:t>
            </a:r>
            <a:endParaRPr lang="he-IL" dirty="0">
              <a:ea typeface="+mn-lt"/>
              <a:cs typeface="+mn-lt"/>
            </a:endParaRPr>
          </a:p>
          <a:p>
            <a:pPr lvl="1" indent="0" algn="l">
              <a:buFont typeface="Arial"/>
            </a:pPr>
            <a:endParaRPr lang="en-US" dirty="0"/>
          </a:p>
        </p:txBody>
      </p:sp>
    </p:spTree>
    <p:extLst>
      <p:ext uri="{BB962C8B-B14F-4D97-AF65-F5344CB8AC3E}">
        <p14:creationId xmlns:p14="http://schemas.microsoft.com/office/powerpoint/2010/main" val="3516378976"/>
      </p:ext>
    </p:extLst>
  </p:cSld>
  <p:clrMapOvr>
    <a:masterClrMapping/>
  </p:clrMapOvr>
  <p:transition spd="med" advTm="10571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HERBAL HEALTH CARE"/>
          <p:cNvSpPr txBox="1"/>
          <p:nvPr/>
        </p:nvSpPr>
        <p:spPr>
          <a:xfrm>
            <a:off x="2186503" y="248568"/>
            <a:ext cx="9766300" cy="12003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spAutoFit/>
          </a:bodyPr>
          <a:lstStyle>
            <a:lvl1pPr algn="l">
              <a:defRPr sz="5100">
                <a:latin typeface="Cutive Mono Regular"/>
                <a:ea typeface="Cutive Mono Regular"/>
                <a:cs typeface="Cutive Mono Regular"/>
                <a:sym typeface="Cutive Mono Regular"/>
              </a:defRPr>
            </a:lvl1pPr>
          </a:lstStyle>
          <a:p>
            <a:r>
              <a:rPr lang="en-US" sz="4000" b="1" dirty="0">
                <a:solidFill>
                  <a:schemeClr val="bg2"/>
                </a:solidFill>
                <a:latin typeface="helvetica"/>
              </a:rPr>
              <a:t>Symbiosis  </a:t>
            </a:r>
            <a:endParaRPr lang="he-IL" dirty="0">
              <a:solidFill>
                <a:schemeClr val="bg2"/>
              </a:solidFill>
            </a:endParaRPr>
          </a:p>
          <a:p>
            <a:r>
              <a:rPr lang="en-US" sz="3200" b="1" dirty="0">
                <a:solidFill>
                  <a:schemeClr val="bg2"/>
                </a:solidFill>
                <a:latin typeface="helvetica"/>
              </a:rPr>
              <a:t>The first West African digital herbal encyclopedia</a:t>
            </a:r>
            <a:endParaRPr lang="en-US" sz="3200" dirty="0">
              <a:solidFill>
                <a:schemeClr val="bg2"/>
              </a:solidFill>
            </a:endParaRPr>
          </a:p>
        </p:txBody>
      </p:sp>
      <p:pic>
        <p:nvPicPr>
          <p:cNvPr id="8" name="Graphic 7">
            <a:extLst>
              <a:ext uri="{FF2B5EF4-FFF2-40B4-BE49-F238E27FC236}">
                <a16:creationId xmlns:a16="http://schemas.microsoft.com/office/drawing/2014/main" id="{F76D172C-31BD-6669-2DF6-C966B065EFC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801" r="43959" b="43159"/>
          <a:stretch/>
        </p:blipFill>
        <p:spPr>
          <a:xfrm>
            <a:off x="-3936258" y="601485"/>
            <a:ext cx="3559976" cy="2867530"/>
          </a:xfrm>
          <a:prstGeom prst="rect">
            <a:avLst/>
          </a:prstGeom>
        </p:spPr>
      </p:pic>
      <p:pic>
        <p:nvPicPr>
          <p:cNvPr id="241" name="Symbbiosis-11.png" descr="Symbbiosis-11.png">
            <a:extLst>
              <a:ext uri="{FF2B5EF4-FFF2-40B4-BE49-F238E27FC236}">
                <a16:creationId xmlns:a16="http://schemas.microsoft.com/office/drawing/2014/main" id="{5EFD04B8-E0C8-A182-A10E-1B55DBC46281}"/>
              </a:ext>
            </a:extLst>
          </p:cNvPr>
          <p:cNvPicPr>
            <a:picLocks noChangeAspect="1"/>
          </p:cNvPicPr>
          <p:nvPr/>
        </p:nvPicPr>
        <p:blipFill>
          <a:blip r:embed="rId5"/>
          <a:stretch>
            <a:fillRect/>
          </a:stretch>
        </p:blipFill>
        <p:spPr>
          <a:xfrm>
            <a:off x="657010" y="251788"/>
            <a:ext cx="1035221" cy="1150267"/>
          </a:xfrm>
          <a:prstGeom prst="rect">
            <a:avLst/>
          </a:prstGeom>
          <a:ln w="12700" cap="flat">
            <a:noFill/>
            <a:miter lim="400000"/>
          </a:ln>
          <a:effectLst/>
        </p:spPr>
      </p:pic>
      <p:sp>
        <p:nvSpPr>
          <p:cNvPr id="54" name="TextBox 53">
            <a:extLst>
              <a:ext uri="{FF2B5EF4-FFF2-40B4-BE49-F238E27FC236}">
                <a16:creationId xmlns:a16="http://schemas.microsoft.com/office/drawing/2014/main" id="{EB6F961C-179B-969D-37AC-062BBEFEB692}"/>
              </a:ext>
            </a:extLst>
          </p:cNvPr>
          <p:cNvSpPr txBox="1"/>
          <p:nvPr/>
        </p:nvSpPr>
        <p:spPr>
          <a:xfrm>
            <a:off x="8980127" y="2032000"/>
            <a:ext cx="22941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marR="0" indent="-285750" defTabSz="914400">
              <a:lnSpc>
                <a:spcPct val="100000"/>
              </a:lnSpc>
              <a:spcBef>
                <a:spcPts val="0"/>
              </a:spcBef>
              <a:spcAft>
                <a:spcPts val="0"/>
              </a:spcAft>
              <a:buFont typeface="Arial"/>
              <a:buChar char="•"/>
              <a:tabLst/>
            </a:pPr>
            <a:endParaRPr lang="he-IL" sz="1800" b="0" i="0" u="none" strike="noStrike" cap="none" spc="0" normalizeH="0" baseline="0">
              <a:ln>
                <a:noFill/>
              </a:ln>
              <a:effectLst/>
              <a:uFillTx/>
              <a:ea typeface="+mn-lt"/>
              <a:cs typeface="+mn-lt"/>
            </a:endParaRPr>
          </a:p>
        </p:txBody>
      </p:sp>
      <p:pic>
        <p:nvPicPr>
          <p:cNvPr id="3" name="Picture 2" descr="Graphical user interface, application&#10;&#10;Description automatically generated">
            <a:extLst>
              <a:ext uri="{FF2B5EF4-FFF2-40B4-BE49-F238E27FC236}">
                <a16:creationId xmlns:a16="http://schemas.microsoft.com/office/drawing/2014/main" id="{399CB7C0-25B3-1B5F-24DC-E90B74401E0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7" b="89767" l="6213" r="91856">
                        <a14:foregroundMark x1="21411" y1="38915" x2="21411" y2="38915"/>
                        <a14:foregroundMark x1="17128" y1="13333" x2="17128" y2="13333"/>
                        <a14:foregroundMark x1="15281" y1="22171" x2="15281" y2="22171"/>
                        <a14:foregroundMark x1="15197" y1="24496" x2="15197" y2="24496"/>
                        <a14:foregroundMark x1="6297" y1="17364" x2="6297" y2="17364"/>
                        <a14:foregroundMark x1="85474" y1="50078" x2="85474" y2="50078"/>
                        <a14:foregroundMark x1="81024" y1="24651" x2="81024" y2="24651"/>
                        <a14:foregroundMark x1="88245" y1="15969" x2="88245" y2="15969"/>
                        <a14:foregroundMark x1="88329" y1="17364" x2="88329" y2="17364"/>
                        <a14:foregroundMark x1="82452" y1="26667" x2="82452" y2="26667"/>
                        <a14:foregroundMark x1="55332" y1="16124" x2="55332" y2="16124"/>
                        <a14:foregroundMark x1="39547" y1="13798" x2="39547" y2="13798"/>
                        <a14:foregroundMark x1="38959" y1="13798" x2="38959" y2="13798"/>
                        <a14:foregroundMark x1="39547" y1="15659" x2="39547" y2="15659"/>
                        <a14:foregroundMark x1="39631" y1="18450" x2="39631" y2="18450"/>
                        <a14:foregroundMark x1="39211" y1="18915" x2="39211" y2="18915"/>
                        <a14:foregroundMark x1="39127" y1="21085" x2="39127" y2="21550"/>
                        <a14:foregroundMark x1="39127" y1="22481" x2="39127" y2="22481"/>
                        <a14:foregroundMark x1="39127" y1="22636" x2="39127" y2="22636"/>
                        <a14:foregroundMark x1="39127" y1="24186" x2="39043" y2="26667"/>
                        <a14:foregroundMark x1="39043" y1="26822" x2="39043" y2="26822"/>
                        <a14:foregroundMark x1="39043" y1="27287" x2="39043" y2="27287"/>
                        <a14:foregroundMark x1="38875" y1="30853" x2="38875" y2="30853"/>
                        <a14:foregroundMark x1="39211" y1="28527" x2="39211" y2="28527"/>
                        <a14:foregroundMark x1="39043" y1="33643" x2="39043" y2="33643"/>
                        <a14:foregroundMark x1="39043" y1="33643" x2="39043" y2="33643"/>
                        <a14:foregroundMark x1="38959" y1="37829" x2="38959" y2="37829"/>
                        <a14:foregroundMark x1="38959" y1="37829" x2="38959" y2="37829"/>
                        <a14:foregroundMark x1="39043" y1="44186" x2="39043" y2="44186"/>
                        <a14:foregroundMark x1="39043" y1="44186" x2="39043" y2="44186"/>
                        <a14:foregroundMark x1="39043" y1="46822" x2="39043" y2="46822"/>
                        <a14:foregroundMark x1="39043" y1="46822" x2="39043" y2="46822"/>
                        <a14:foregroundMark x1="39043" y1="49147" x2="39043" y2="49147"/>
                        <a14:foregroundMark x1="39043" y1="49147" x2="39043" y2="49147"/>
                        <a14:foregroundMark x1="39211" y1="53178" x2="39211" y2="53178"/>
                        <a14:foregroundMark x1="39211" y1="53488" x2="39211" y2="53488"/>
                        <a14:foregroundMark x1="39211" y1="54574" x2="39211" y2="56124"/>
                        <a14:foregroundMark x1="39211" y1="57519" x2="39211" y2="59070"/>
                        <a14:foregroundMark x1="39211" y1="59535" x2="39043" y2="61705"/>
                        <a14:foregroundMark x1="39043" y1="63566" x2="39043" y2="65581"/>
                        <a14:foregroundMark x1="39043" y1="67442" x2="39043" y2="69612"/>
                        <a14:foregroundMark x1="39127" y1="68992" x2="38875" y2="79380"/>
                        <a14:foregroundMark x1="39463" y1="13953" x2="45004" y2="11318"/>
                        <a14:foregroundMark x1="45004" y1="11318" x2="52057" y2="11473"/>
                        <a14:foregroundMark x1="52057" y1="11473" x2="57095" y2="11163"/>
                        <a14:foregroundMark x1="19395" y1="25116" x2="19395" y2="25116"/>
                        <a14:foregroundMark x1="22670" y1="17209" x2="22670" y2="17209"/>
                        <a14:foregroundMark x1="19731" y1="11318" x2="19731" y2="11318"/>
                        <a14:foregroundMark x1="19479" y1="13488" x2="19479" y2="13488"/>
                        <a14:foregroundMark x1="23258" y1="12558" x2="10999" y2="12868"/>
                        <a14:foregroundMark x1="89673" y1="12248" x2="75903" y2="13643"/>
                        <a14:foregroundMark x1="86566" y1="10853" x2="74475" y2="10543"/>
                        <a14:foregroundMark x1="74643" y1="11318" x2="71956" y2="21705"/>
                        <a14:foregroundMark x1="71956" y1="21705" x2="71956" y2="29922"/>
                        <a14:foregroundMark x1="72040" y1="28992" x2="71956" y2="62636"/>
                        <a14:foregroundMark x1="55835" y1="16589" x2="55835" y2="16589"/>
                        <a14:foregroundMark x1="90428" y1="11008" x2="91856" y2="21860"/>
                        <a14:foregroundMark x1="91856" y1="21860" x2="91268" y2="53488"/>
                      </a14:backgroundRemoval>
                    </a14:imgEffect>
                  </a14:imgLayer>
                </a14:imgProps>
              </a:ext>
            </a:extLst>
          </a:blip>
          <a:stretch>
            <a:fillRect/>
          </a:stretch>
        </p:blipFill>
        <p:spPr>
          <a:xfrm>
            <a:off x="2518708" y="1448897"/>
            <a:ext cx="8723821" cy="4724487"/>
          </a:xfrm>
          <a:prstGeom prst="rect">
            <a:avLst/>
          </a:prstGeom>
        </p:spPr>
      </p:pic>
    </p:spTree>
    <p:extLst>
      <p:ext uri="{BB962C8B-B14F-4D97-AF65-F5344CB8AC3E}">
        <p14:creationId xmlns:p14="http://schemas.microsoft.com/office/powerpoint/2010/main" val="3581574415"/>
      </p:ext>
    </p:extLst>
  </p:cSld>
  <p:clrMapOvr>
    <a:masterClrMapping/>
  </p:clrMapOvr>
  <p:transition spd="med" advTm="10571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HERBAL HEALTH CARE"/>
          <p:cNvSpPr txBox="1"/>
          <p:nvPr/>
        </p:nvSpPr>
        <p:spPr>
          <a:xfrm>
            <a:off x="2186503" y="248568"/>
            <a:ext cx="9766300"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l">
              <a:defRPr sz="5100">
                <a:latin typeface="Cutive Mono Regular"/>
                <a:ea typeface="Cutive Mono Regular"/>
                <a:cs typeface="Cutive Mono Regular"/>
                <a:sym typeface="Cutive Mono Regular"/>
              </a:defRPr>
            </a:lvl1pPr>
          </a:lstStyle>
          <a:p>
            <a:r>
              <a:rPr lang="en-US" sz="4000" b="1" dirty="0">
                <a:solidFill>
                  <a:schemeClr val="bg2"/>
                </a:solidFill>
                <a:latin typeface="helvetica"/>
              </a:rPr>
              <a:t>Impact</a:t>
            </a:r>
            <a:endParaRPr lang="he-IL" dirty="0">
              <a:solidFill>
                <a:schemeClr val="bg2"/>
              </a:solidFill>
            </a:endParaRPr>
          </a:p>
        </p:txBody>
      </p:sp>
      <p:pic>
        <p:nvPicPr>
          <p:cNvPr id="8" name="Graphic 7">
            <a:extLst>
              <a:ext uri="{FF2B5EF4-FFF2-40B4-BE49-F238E27FC236}">
                <a16:creationId xmlns:a16="http://schemas.microsoft.com/office/drawing/2014/main" id="{F76D172C-31BD-6669-2DF6-C966B065EFC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801" r="43959" b="43159"/>
          <a:stretch/>
        </p:blipFill>
        <p:spPr>
          <a:xfrm>
            <a:off x="-3936258" y="601485"/>
            <a:ext cx="3559976" cy="2867530"/>
          </a:xfrm>
          <a:prstGeom prst="rect">
            <a:avLst/>
          </a:prstGeom>
        </p:spPr>
      </p:pic>
      <p:pic>
        <p:nvPicPr>
          <p:cNvPr id="241" name="Symbbiosis-11.png" descr="Symbbiosis-11.png">
            <a:extLst>
              <a:ext uri="{FF2B5EF4-FFF2-40B4-BE49-F238E27FC236}">
                <a16:creationId xmlns:a16="http://schemas.microsoft.com/office/drawing/2014/main" id="{5EFD04B8-E0C8-A182-A10E-1B55DBC46281}"/>
              </a:ext>
            </a:extLst>
          </p:cNvPr>
          <p:cNvPicPr>
            <a:picLocks noChangeAspect="1"/>
          </p:cNvPicPr>
          <p:nvPr/>
        </p:nvPicPr>
        <p:blipFill>
          <a:blip r:embed="rId5"/>
          <a:stretch>
            <a:fillRect/>
          </a:stretch>
        </p:blipFill>
        <p:spPr>
          <a:xfrm>
            <a:off x="657010" y="251788"/>
            <a:ext cx="1035221" cy="1150267"/>
          </a:xfrm>
          <a:prstGeom prst="rect">
            <a:avLst/>
          </a:prstGeom>
          <a:ln w="12700" cap="flat">
            <a:noFill/>
            <a:miter lim="400000"/>
          </a:ln>
          <a:effectLst/>
        </p:spPr>
      </p:pic>
      <p:sp>
        <p:nvSpPr>
          <p:cNvPr id="54" name="TextBox 53">
            <a:extLst>
              <a:ext uri="{FF2B5EF4-FFF2-40B4-BE49-F238E27FC236}">
                <a16:creationId xmlns:a16="http://schemas.microsoft.com/office/drawing/2014/main" id="{EB6F961C-179B-969D-37AC-062BBEFEB692}"/>
              </a:ext>
            </a:extLst>
          </p:cNvPr>
          <p:cNvSpPr txBox="1"/>
          <p:nvPr/>
        </p:nvSpPr>
        <p:spPr>
          <a:xfrm>
            <a:off x="8980127" y="2032000"/>
            <a:ext cx="22941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marR="0" indent="-285750" defTabSz="914400">
              <a:lnSpc>
                <a:spcPct val="100000"/>
              </a:lnSpc>
              <a:spcBef>
                <a:spcPts val="0"/>
              </a:spcBef>
              <a:spcAft>
                <a:spcPts val="0"/>
              </a:spcAft>
              <a:buFont typeface="Arial"/>
              <a:buChar char="•"/>
              <a:tabLst/>
            </a:pPr>
            <a:endParaRPr lang="he-IL" sz="1800" b="0" i="0" u="none" strike="noStrike" cap="none" spc="0" normalizeH="0" baseline="0">
              <a:ln>
                <a:noFill/>
              </a:ln>
              <a:effectLst/>
              <a:uFillTx/>
              <a:ea typeface="+mn-lt"/>
              <a:cs typeface="+mn-lt"/>
            </a:endParaRPr>
          </a:p>
        </p:txBody>
      </p:sp>
      <p:grpSp>
        <p:nvGrpSpPr>
          <p:cNvPr id="7" name="Group">
            <a:extLst>
              <a:ext uri="{FF2B5EF4-FFF2-40B4-BE49-F238E27FC236}">
                <a16:creationId xmlns:a16="http://schemas.microsoft.com/office/drawing/2014/main" id="{93736AA8-6E27-8692-7C34-616270085BF1}"/>
              </a:ext>
            </a:extLst>
          </p:cNvPr>
          <p:cNvGrpSpPr/>
          <p:nvPr/>
        </p:nvGrpSpPr>
        <p:grpSpPr>
          <a:xfrm>
            <a:off x="1700390" y="2542123"/>
            <a:ext cx="9372923" cy="2911928"/>
            <a:chOff x="0" y="0"/>
            <a:chExt cx="9372923" cy="2911927"/>
          </a:xfrm>
        </p:grpSpPr>
        <p:pic>
          <p:nvPicPr>
            <p:cNvPr id="4" name="Image" descr="Image">
              <a:extLst>
                <a:ext uri="{FF2B5EF4-FFF2-40B4-BE49-F238E27FC236}">
                  <a16:creationId xmlns:a16="http://schemas.microsoft.com/office/drawing/2014/main" id="{A821F654-D0AD-6AE5-067A-8ACA64E9BC0F}"/>
                </a:ext>
              </a:extLst>
            </p:cNvPr>
            <p:cNvPicPr>
              <a:picLocks noChangeAspect="1"/>
            </p:cNvPicPr>
            <p:nvPr/>
          </p:nvPicPr>
          <p:blipFill>
            <a:blip r:embed="rId6"/>
            <a:stretch>
              <a:fillRect/>
            </a:stretch>
          </p:blipFill>
          <p:spPr>
            <a:xfrm>
              <a:off x="6460996" y="0"/>
              <a:ext cx="2911927" cy="2911927"/>
            </a:xfrm>
            <a:prstGeom prst="rect">
              <a:avLst/>
            </a:prstGeom>
            <a:ln w="12700" cap="flat">
              <a:noFill/>
              <a:miter lim="400000"/>
            </a:ln>
            <a:effectLst/>
          </p:spPr>
        </p:pic>
        <p:pic>
          <p:nvPicPr>
            <p:cNvPr id="5" name="Screen Shot 2022-06-29 at 6.07.05 PM.png" descr="Screen Shot 2022-06-29 at 6.07.05 PM.png">
              <a:extLst>
                <a:ext uri="{FF2B5EF4-FFF2-40B4-BE49-F238E27FC236}">
                  <a16:creationId xmlns:a16="http://schemas.microsoft.com/office/drawing/2014/main" id="{C412435B-C8B8-4C50-BE5F-987CA85B9EA4}"/>
                </a:ext>
              </a:extLst>
            </p:cNvPr>
            <p:cNvPicPr>
              <a:picLocks noChangeAspect="1"/>
            </p:cNvPicPr>
            <p:nvPr/>
          </p:nvPicPr>
          <p:blipFill>
            <a:blip r:embed="rId7"/>
            <a:stretch>
              <a:fillRect/>
            </a:stretch>
          </p:blipFill>
          <p:spPr>
            <a:xfrm>
              <a:off x="3230497" y="14870"/>
              <a:ext cx="2862447" cy="2882187"/>
            </a:xfrm>
            <a:prstGeom prst="rect">
              <a:avLst/>
            </a:prstGeom>
            <a:ln w="12700" cap="flat">
              <a:noFill/>
              <a:miter lim="400000"/>
            </a:ln>
            <a:effectLst/>
          </p:spPr>
        </p:pic>
        <p:pic>
          <p:nvPicPr>
            <p:cNvPr id="6" name="Screen Shot 2022-06-29 at 6.05.38 PM.png" descr="Screen Shot 2022-06-29 at 6.05.38 PM.png">
              <a:extLst>
                <a:ext uri="{FF2B5EF4-FFF2-40B4-BE49-F238E27FC236}">
                  <a16:creationId xmlns:a16="http://schemas.microsoft.com/office/drawing/2014/main" id="{20A43542-8FD8-ED03-8B57-2279F85F004D}"/>
                </a:ext>
              </a:extLst>
            </p:cNvPr>
            <p:cNvPicPr>
              <a:picLocks noChangeAspect="1"/>
            </p:cNvPicPr>
            <p:nvPr/>
          </p:nvPicPr>
          <p:blipFill>
            <a:blip r:embed="rId8"/>
            <a:stretch>
              <a:fillRect/>
            </a:stretch>
          </p:blipFill>
          <p:spPr>
            <a:xfrm>
              <a:off x="0" y="14937"/>
              <a:ext cx="2862446" cy="2882052"/>
            </a:xfrm>
            <a:prstGeom prst="rect">
              <a:avLst/>
            </a:prstGeom>
            <a:ln w="12700" cap="flat">
              <a:noFill/>
              <a:miter lim="400000"/>
            </a:ln>
            <a:effectLst/>
          </p:spPr>
        </p:pic>
      </p:grpSp>
    </p:spTree>
    <p:extLst>
      <p:ext uri="{BB962C8B-B14F-4D97-AF65-F5344CB8AC3E}">
        <p14:creationId xmlns:p14="http://schemas.microsoft.com/office/powerpoint/2010/main" val="3637986678"/>
      </p:ext>
    </p:extLst>
  </p:cSld>
  <p:clrMapOvr>
    <a:masterClrMapping/>
  </p:clrMapOvr>
  <p:transition spd="med" advTm="10571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0F79C4-DCBC-F673-05C4-652983E07D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575" y="0"/>
            <a:ext cx="13154400" cy="6858000"/>
          </a:xfrm>
          <a:prstGeom prst="rect">
            <a:avLst/>
          </a:prstGeom>
        </p:spPr>
      </p:pic>
      <p:sp>
        <p:nvSpPr>
          <p:cNvPr id="94" name="Text"/>
          <p:cNvSpPr txBox="1"/>
          <p:nvPr/>
        </p:nvSpPr>
        <p:spPr>
          <a:xfrm>
            <a:off x="-2070925" y="-74296"/>
            <a:ext cx="13383844" cy="70065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endParaRPr/>
          </a:p>
        </p:txBody>
      </p:sp>
      <p:grpSp>
        <p:nvGrpSpPr>
          <p:cNvPr id="101" name="Group"/>
          <p:cNvGrpSpPr/>
          <p:nvPr/>
        </p:nvGrpSpPr>
        <p:grpSpPr>
          <a:xfrm>
            <a:off x="4327771" y="1097121"/>
            <a:ext cx="3778866" cy="4166685"/>
            <a:chOff x="-38101" y="-38100"/>
            <a:chExt cx="2926914" cy="3293105"/>
          </a:xfrm>
        </p:grpSpPr>
        <p:grpSp>
          <p:nvGrpSpPr>
            <p:cNvPr id="99" name="Rectangle"/>
            <p:cNvGrpSpPr/>
            <p:nvPr/>
          </p:nvGrpSpPr>
          <p:grpSpPr>
            <a:xfrm>
              <a:off x="-38101" y="-38100"/>
              <a:ext cx="2926914" cy="3293105"/>
              <a:chOff x="0" y="0"/>
              <a:chExt cx="2926912" cy="3293104"/>
            </a:xfrm>
          </p:grpSpPr>
          <p:sp>
            <p:nvSpPr>
              <p:cNvPr id="98" name="Rectangle"/>
              <p:cNvSpPr/>
              <p:nvPr/>
            </p:nvSpPr>
            <p:spPr>
              <a:xfrm>
                <a:off x="38100" y="38100"/>
                <a:ext cx="2850711" cy="3216904"/>
              </a:xfrm>
              <a:prstGeom prst="rect">
                <a:avLst/>
              </a:prstGeom>
              <a:solidFill>
                <a:srgbClr val="F5F2E1"/>
              </a:solidFill>
              <a:ln>
                <a:noFill/>
              </a:ln>
              <a:effectLst/>
            </p:spPr>
            <p:txBody>
              <a:bodyPr wrap="square" lIns="45719" tIns="45719" rIns="45719" bIns="45719" numCol="1" anchor="ctr">
                <a:noAutofit/>
              </a:bodyPr>
              <a:lstStyle/>
              <a:p>
                <a:endParaRPr/>
              </a:p>
            </p:txBody>
          </p:sp>
          <p:pic>
            <p:nvPicPr>
              <p:cNvPr id="97" name="Rectangle Rectangle" descr="Rectangle Rectangle"/>
              <p:cNvPicPr>
                <a:picLocks/>
              </p:cNvPicPr>
              <p:nvPr/>
            </p:nvPicPr>
            <p:blipFill>
              <a:blip r:embed="rId6"/>
              <a:stretch>
                <a:fillRect/>
              </a:stretch>
            </p:blipFill>
            <p:spPr>
              <a:xfrm>
                <a:off x="0" y="0"/>
                <a:ext cx="2926912" cy="3293104"/>
              </a:xfrm>
              <a:prstGeom prst="rect">
                <a:avLst/>
              </a:prstGeom>
              <a:effectLst/>
            </p:spPr>
          </p:pic>
        </p:grpSp>
        <p:pic>
          <p:nvPicPr>
            <p:cNvPr id="100" name="Symbbiosis-11.png" descr="Symbbiosis-11.png"/>
            <p:cNvPicPr>
              <a:picLocks noChangeAspect="1"/>
            </p:cNvPicPr>
            <p:nvPr/>
          </p:nvPicPr>
          <p:blipFill>
            <a:blip r:embed="rId7"/>
            <a:stretch>
              <a:fillRect/>
            </a:stretch>
          </p:blipFill>
          <p:spPr>
            <a:xfrm>
              <a:off x="372151" y="300575"/>
              <a:ext cx="2394672" cy="2712197"/>
            </a:xfrm>
            <a:prstGeom prst="rect">
              <a:avLst/>
            </a:prstGeom>
            <a:ln w="12700" cap="flat">
              <a:noFill/>
              <a:miter lim="400000"/>
            </a:ln>
            <a:effectLst/>
          </p:spPr>
        </p:pic>
      </p:grpSp>
      <p:sp>
        <p:nvSpPr>
          <p:cNvPr id="102" name="Rectangle"/>
          <p:cNvSpPr/>
          <p:nvPr/>
        </p:nvSpPr>
        <p:spPr>
          <a:xfrm>
            <a:off x="313266" y="8773755"/>
            <a:ext cx="10312401" cy="770502"/>
          </a:xfrm>
          <a:prstGeom prst="rect">
            <a:avLst/>
          </a:prstGeom>
          <a:solidFill>
            <a:srgbClr val="FFFFFF"/>
          </a:solidFill>
          <a:ln w="12700">
            <a:solidFill>
              <a:schemeClr val="accent1"/>
            </a:solidFill>
            <a:miter/>
          </a:ln>
        </p:spPr>
        <p:txBody>
          <a:bodyPr lIns="45719" rIns="45719" anchor="ctr"/>
          <a:lstStyle/>
          <a:p>
            <a:endParaRPr/>
          </a:p>
        </p:txBody>
      </p:sp>
      <p:pic>
        <p:nvPicPr>
          <p:cNvPr id="5" name="Audio 4">
            <a:hlinkClick r:id="" action="ppaction://media"/>
            <a:extLst>
              <a:ext uri="{FF2B5EF4-FFF2-40B4-BE49-F238E27FC236}">
                <a16:creationId xmlns:a16="http://schemas.microsoft.com/office/drawing/2014/main" id="{753713F5-4046-0276-5F8A-4E42D2EA54C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
        <p:nvSpPr>
          <p:cNvPr id="9" name="Yaara Cain…">
            <a:extLst>
              <a:ext uri="{FF2B5EF4-FFF2-40B4-BE49-F238E27FC236}">
                <a16:creationId xmlns:a16="http://schemas.microsoft.com/office/drawing/2014/main" id="{567C5584-0A52-91E7-94F4-D08E2207C7A9}"/>
              </a:ext>
            </a:extLst>
          </p:cNvPr>
          <p:cNvSpPr txBox="1"/>
          <p:nvPr/>
        </p:nvSpPr>
        <p:spPr>
          <a:xfrm>
            <a:off x="8197886" y="2443031"/>
            <a:ext cx="3264674" cy="13388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tIns="45720" rIns="45719" bIns="45720" anchor="t">
            <a:spAutoFit/>
          </a:bodyPr>
          <a:lstStyle/>
          <a:p>
            <a:pPr indent="228600" algn="l">
              <a:defRPr sz="2700">
                <a:latin typeface="Cutive Mono Regular"/>
                <a:ea typeface="Cutive Mono Regular"/>
                <a:cs typeface="Cutive Mono Regular"/>
                <a:sym typeface="Cutive Mono Regular"/>
              </a:defRPr>
            </a:pPr>
            <a:r>
              <a:rPr>
                <a:solidFill>
                  <a:schemeClr val="bg1"/>
                </a:solidFill>
                <a:latin typeface="Calibri Light"/>
              </a:rPr>
              <a:t>Yaara Cain</a:t>
            </a:r>
            <a:r>
              <a:rPr lang="en-US">
                <a:solidFill>
                  <a:schemeClr val="bg1"/>
                </a:solidFill>
                <a:latin typeface="Calibri Light"/>
              </a:rPr>
              <a:t> </a:t>
            </a:r>
          </a:p>
          <a:p>
            <a:pPr indent="228600" algn="l">
              <a:defRPr sz="2700">
                <a:latin typeface="Cutive Mono Regular"/>
                <a:ea typeface="Cutive Mono Regular"/>
                <a:cs typeface="Cutive Mono Regular"/>
                <a:sym typeface="Cutive Mono Regular"/>
              </a:defRPr>
            </a:pPr>
            <a:r>
              <a:rPr>
                <a:solidFill>
                  <a:schemeClr val="bg1"/>
                </a:solidFill>
                <a:latin typeface="Calibri Light"/>
              </a:rPr>
              <a:t>+972 546302334</a:t>
            </a:r>
            <a:r>
              <a:rPr lang="en-US">
                <a:solidFill>
                  <a:schemeClr val="bg1"/>
                </a:solidFill>
                <a:latin typeface="Calibri Light"/>
              </a:rPr>
              <a:t> </a:t>
            </a:r>
            <a:endParaRPr>
              <a:solidFill>
                <a:schemeClr val="bg1"/>
              </a:solidFill>
              <a:latin typeface="Calibri Light"/>
            </a:endParaRPr>
          </a:p>
          <a:p>
            <a:pPr indent="228600" algn="l">
              <a:defRPr sz="2700">
                <a:latin typeface="Cutive Mono Regular"/>
                <a:ea typeface="Cutive Mono Regular"/>
                <a:cs typeface="Cutive Mono Regular"/>
                <a:sym typeface="Cutive Mono Regular"/>
              </a:defRPr>
            </a:pPr>
            <a:r>
              <a:rPr>
                <a:solidFill>
                  <a:schemeClr val="bg1"/>
                </a:solidFill>
                <a:latin typeface="Calibri Light"/>
              </a:rPr>
              <a:t>yaara.ca@gmail.com</a:t>
            </a:r>
          </a:p>
        </p:txBody>
      </p:sp>
    </p:spTree>
    <p:extLst>
      <p:ext uri="{BB962C8B-B14F-4D97-AF65-F5344CB8AC3E}">
        <p14:creationId xmlns:p14="http://schemas.microsoft.com/office/powerpoint/2010/main" val="1369217229"/>
      </p:ext>
    </p:extLst>
  </p:cSld>
  <p:clrMapOvr>
    <a:masterClrMapping/>
  </p:clrMapOvr>
  <p:transition spd="med" advTm="18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ערכת נושא Office">
      <a:majorFont>
        <a:latin typeface="Helvetica"/>
        <a:ea typeface="Helvetica"/>
        <a:cs typeface="Helvetica"/>
      </a:majorFont>
      <a:minorFont>
        <a:latin typeface="Calibri"/>
        <a:ea typeface="Calibri"/>
        <a:cs typeface="Calibri"/>
      </a:minorFont>
    </a:fontScheme>
    <a:fmtScheme name="ערכת נושא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ערכת נושא Office">
      <a:majorFont>
        <a:latin typeface="Helvetica"/>
        <a:ea typeface="Helvetica"/>
        <a:cs typeface="Helvetica"/>
      </a:majorFont>
      <a:minorFont>
        <a:latin typeface="Calibri"/>
        <a:ea typeface="Calibri"/>
        <a:cs typeface="Calibri"/>
      </a:minorFont>
    </a:fontScheme>
    <a:fmtScheme name="ערכת נושא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521</Words>
  <Application>Microsoft Office PowerPoint</Application>
  <PresentationFormat>Widescreen</PresentationFormat>
  <Paragraphs>46</Paragraphs>
  <Slides>5</Slides>
  <Notes>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Cutive Mono Regular</vt:lpstr>
      <vt:lpstr>helvetica</vt:lpstr>
      <vt:lpstr>ערכת נושא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Yaara Cain</dc:creator>
  <cp:lastModifiedBy>Yaara Cain</cp:lastModifiedBy>
  <cp:revision>106</cp:revision>
  <dcterms:modified xsi:type="dcterms:W3CDTF">2022-11-09T09:34:05Z</dcterms:modified>
</cp:coreProperties>
</file>